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6" r:id="rId9"/>
    <p:sldId id="265" r:id="rId10"/>
    <p:sldId id="267" r:id="rId11"/>
    <p:sldId id="262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917115-F7FE-4D29-AFC5-C781298C582B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AE945F-861C-4370-BFA0-E4524A4943E8}">
      <dgm:prSet phldrT="[Text]"/>
      <dgm:spPr/>
      <dgm:t>
        <a:bodyPr/>
        <a:lstStyle/>
        <a:p>
          <a:r>
            <a:rPr lang="en-US" dirty="0" smtClean="0"/>
            <a:t>B</a:t>
          </a:r>
          <a:r>
            <a:rPr lang="en-US" altLang="zh-CN" dirty="0" smtClean="0"/>
            <a:t>ackground</a:t>
          </a:r>
          <a:endParaRPr lang="en-US" dirty="0"/>
        </a:p>
      </dgm:t>
    </dgm:pt>
    <dgm:pt modelId="{5F45CCB7-3712-409E-A568-DD92741720CD}" type="parTrans" cxnId="{A4F45B52-15A7-4086-B002-A9AECEE6D92D}">
      <dgm:prSet/>
      <dgm:spPr/>
      <dgm:t>
        <a:bodyPr/>
        <a:lstStyle/>
        <a:p>
          <a:endParaRPr lang="en-US"/>
        </a:p>
      </dgm:t>
    </dgm:pt>
    <dgm:pt modelId="{DF6E5835-ADEF-40F3-817D-7324312EB549}" type="sibTrans" cxnId="{A4F45B52-15A7-4086-B002-A9AECEE6D92D}">
      <dgm:prSet/>
      <dgm:spPr/>
      <dgm:t>
        <a:bodyPr/>
        <a:lstStyle/>
        <a:p>
          <a:endParaRPr lang="en-US"/>
        </a:p>
      </dgm:t>
    </dgm:pt>
    <dgm:pt modelId="{B917A33B-B562-4729-B03C-220302A2F899}">
      <dgm:prSet phldrT="[Text]"/>
      <dgm:spPr/>
      <dgm:t>
        <a:bodyPr/>
        <a:lstStyle/>
        <a:p>
          <a:r>
            <a:rPr lang="en-US" b="0" i="0" dirty="0" smtClean="0"/>
            <a:t>Data Preparation</a:t>
          </a:r>
          <a:endParaRPr lang="en-US" b="0" dirty="0"/>
        </a:p>
      </dgm:t>
    </dgm:pt>
    <dgm:pt modelId="{0B58F7C0-F697-4322-B561-8609647A107D}" type="parTrans" cxnId="{BD811B48-E2A5-4E70-B252-8D7ADA6B460E}">
      <dgm:prSet/>
      <dgm:spPr/>
      <dgm:t>
        <a:bodyPr/>
        <a:lstStyle/>
        <a:p>
          <a:endParaRPr lang="en-US"/>
        </a:p>
      </dgm:t>
    </dgm:pt>
    <dgm:pt modelId="{3F0448D8-E32D-4606-ABD8-6EEEA714ABC5}" type="sibTrans" cxnId="{BD811B48-E2A5-4E70-B252-8D7ADA6B460E}">
      <dgm:prSet/>
      <dgm:spPr/>
      <dgm:t>
        <a:bodyPr/>
        <a:lstStyle/>
        <a:p>
          <a:endParaRPr lang="en-US"/>
        </a:p>
      </dgm:t>
    </dgm:pt>
    <dgm:pt modelId="{82C9986A-E405-467F-AF48-769CAFC54097}">
      <dgm:prSet phldrT="[Text]"/>
      <dgm:spPr/>
      <dgm:t>
        <a:bodyPr/>
        <a:lstStyle/>
        <a:p>
          <a:r>
            <a:rPr lang="en-US" b="0" i="0" dirty="0" smtClean="0"/>
            <a:t>M</a:t>
          </a:r>
          <a:r>
            <a:rPr lang="en-US" altLang="zh-CN" b="0" i="0" dirty="0" smtClean="0"/>
            <a:t>ethodology</a:t>
          </a:r>
          <a:endParaRPr lang="en-US" b="0" dirty="0"/>
        </a:p>
      </dgm:t>
    </dgm:pt>
    <dgm:pt modelId="{2F9E23F1-C189-4764-B5AA-AEB78E793370}" type="parTrans" cxnId="{9CB88368-5565-4972-B991-F2D86F5AD42B}">
      <dgm:prSet/>
      <dgm:spPr/>
      <dgm:t>
        <a:bodyPr/>
        <a:lstStyle/>
        <a:p>
          <a:endParaRPr lang="en-US"/>
        </a:p>
      </dgm:t>
    </dgm:pt>
    <dgm:pt modelId="{6DDB5E1C-5D5C-42D8-90D7-9BAF10EE480C}" type="sibTrans" cxnId="{9CB88368-5565-4972-B991-F2D86F5AD42B}">
      <dgm:prSet/>
      <dgm:spPr/>
      <dgm:t>
        <a:bodyPr/>
        <a:lstStyle/>
        <a:p>
          <a:endParaRPr lang="en-US"/>
        </a:p>
      </dgm:t>
    </dgm:pt>
    <dgm:pt modelId="{912049C1-C692-479D-839E-0949B8E138DD}">
      <dgm:prSet phldrT="[Text]"/>
      <dgm:spPr/>
      <dgm:t>
        <a:bodyPr/>
        <a:lstStyle/>
        <a:p>
          <a:r>
            <a:rPr lang="en-US" dirty="0" smtClean="0"/>
            <a:t>Results &amp; Discussion</a:t>
          </a:r>
          <a:endParaRPr lang="en-US" dirty="0"/>
        </a:p>
      </dgm:t>
    </dgm:pt>
    <dgm:pt modelId="{20FAB44A-3177-407D-8EF7-AC3C2AD13F05}" type="parTrans" cxnId="{8747B6CB-27BE-4AFC-AD67-88FE97B22A76}">
      <dgm:prSet/>
      <dgm:spPr/>
      <dgm:t>
        <a:bodyPr/>
        <a:lstStyle/>
        <a:p>
          <a:endParaRPr lang="en-US"/>
        </a:p>
      </dgm:t>
    </dgm:pt>
    <dgm:pt modelId="{2588FACD-D092-43AC-9653-AA87E54EAD85}" type="sibTrans" cxnId="{8747B6CB-27BE-4AFC-AD67-88FE97B22A76}">
      <dgm:prSet/>
      <dgm:spPr/>
      <dgm:t>
        <a:bodyPr/>
        <a:lstStyle/>
        <a:p>
          <a:endParaRPr lang="en-US"/>
        </a:p>
      </dgm:t>
    </dgm:pt>
    <dgm:pt modelId="{968E0BA5-D8DD-4B79-AE7F-2F73ECABC202}">
      <dgm:prSet phldrT="[Text]"/>
      <dgm:spPr/>
      <dgm:t>
        <a:bodyPr/>
        <a:lstStyle/>
        <a:p>
          <a:r>
            <a:rPr lang="en-US" dirty="0" smtClean="0"/>
            <a:t>Conclusion</a:t>
          </a:r>
          <a:endParaRPr lang="en-US" dirty="0"/>
        </a:p>
      </dgm:t>
    </dgm:pt>
    <dgm:pt modelId="{6976C84A-12A0-4E3A-AF2D-50210548086B}" type="parTrans" cxnId="{E9646C8B-B26F-47A1-B496-FF1F0FC6389F}">
      <dgm:prSet/>
      <dgm:spPr/>
      <dgm:t>
        <a:bodyPr/>
        <a:lstStyle/>
        <a:p>
          <a:endParaRPr lang="en-US"/>
        </a:p>
      </dgm:t>
    </dgm:pt>
    <dgm:pt modelId="{30DB2DD8-DA40-4F16-8D3F-E4EF9E1A4871}" type="sibTrans" cxnId="{E9646C8B-B26F-47A1-B496-FF1F0FC6389F}">
      <dgm:prSet/>
      <dgm:spPr/>
      <dgm:t>
        <a:bodyPr/>
        <a:lstStyle/>
        <a:p>
          <a:endParaRPr lang="en-US"/>
        </a:p>
      </dgm:t>
    </dgm:pt>
    <dgm:pt modelId="{E66BA165-8FB1-4B50-B218-BA2E8A73AB3B}" type="pres">
      <dgm:prSet presAssocID="{E4917115-F7FE-4D29-AFC5-C781298C582B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5BBFB67C-B455-4623-BC18-3EF040050728}" type="pres">
      <dgm:prSet presAssocID="{E4917115-F7FE-4D29-AFC5-C781298C582B}" presName="Name1" presStyleCnt="0"/>
      <dgm:spPr/>
    </dgm:pt>
    <dgm:pt modelId="{1AFDFD53-C7FB-451B-BCF6-79ADB9033D32}" type="pres">
      <dgm:prSet presAssocID="{E4917115-F7FE-4D29-AFC5-C781298C582B}" presName="cycle" presStyleCnt="0"/>
      <dgm:spPr/>
    </dgm:pt>
    <dgm:pt modelId="{31673619-D182-4DBB-9179-7DFC1B782541}" type="pres">
      <dgm:prSet presAssocID="{E4917115-F7FE-4D29-AFC5-C781298C582B}" presName="srcNode" presStyleLbl="node1" presStyleIdx="0" presStyleCnt="5"/>
      <dgm:spPr/>
    </dgm:pt>
    <dgm:pt modelId="{901636BF-9504-4881-8A88-73A3014276C4}" type="pres">
      <dgm:prSet presAssocID="{E4917115-F7FE-4D29-AFC5-C781298C582B}" presName="conn" presStyleLbl="parChTrans1D2" presStyleIdx="0" presStyleCnt="1"/>
      <dgm:spPr/>
      <dgm:t>
        <a:bodyPr/>
        <a:lstStyle/>
        <a:p>
          <a:endParaRPr lang="en-US"/>
        </a:p>
      </dgm:t>
    </dgm:pt>
    <dgm:pt modelId="{802BCF39-2E53-4984-8C1B-B7B54E7F3D12}" type="pres">
      <dgm:prSet presAssocID="{E4917115-F7FE-4D29-AFC5-C781298C582B}" presName="extraNode" presStyleLbl="node1" presStyleIdx="0" presStyleCnt="5"/>
      <dgm:spPr/>
    </dgm:pt>
    <dgm:pt modelId="{1027495D-C1D1-4EEA-BBAB-04E5C5438115}" type="pres">
      <dgm:prSet presAssocID="{E4917115-F7FE-4D29-AFC5-C781298C582B}" presName="dstNode" presStyleLbl="node1" presStyleIdx="0" presStyleCnt="5"/>
      <dgm:spPr/>
    </dgm:pt>
    <dgm:pt modelId="{69640B12-450E-455F-8630-3A774F15DDC6}" type="pres">
      <dgm:prSet presAssocID="{C8AE945F-861C-4370-BFA0-E4524A4943E8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8C75BC-44A7-4A3B-84B8-9F144EAE1391}" type="pres">
      <dgm:prSet presAssocID="{C8AE945F-861C-4370-BFA0-E4524A4943E8}" presName="accent_1" presStyleCnt="0"/>
      <dgm:spPr/>
    </dgm:pt>
    <dgm:pt modelId="{C9363334-07BE-43B3-9585-FD859442065E}" type="pres">
      <dgm:prSet presAssocID="{C8AE945F-861C-4370-BFA0-E4524A4943E8}" presName="accentRepeatNode" presStyleLbl="solidFgAcc1" presStyleIdx="0" presStyleCnt="5"/>
      <dgm:spPr/>
    </dgm:pt>
    <dgm:pt modelId="{4577EAB7-B2B1-4736-8751-662793BCD117}" type="pres">
      <dgm:prSet presAssocID="{B917A33B-B562-4729-B03C-220302A2F899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7CDF72-0526-403A-907B-104D592F5602}" type="pres">
      <dgm:prSet presAssocID="{B917A33B-B562-4729-B03C-220302A2F899}" presName="accent_2" presStyleCnt="0"/>
      <dgm:spPr/>
    </dgm:pt>
    <dgm:pt modelId="{A642C32D-B6FF-4280-A530-C172FD2848E4}" type="pres">
      <dgm:prSet presAssocID="{B917A33B-B562-4729-B03C-220302A2F899}" presName="accentRepeatNode" presStyleLbl="solidFgAcc1" presStyleIdx="1" presStyleCnt="5"/>
      <dgm:spPr/>
    </dgm:pt>
    <dgm:pt modelId="{CFC6AA8F-FF9F-496F-9B1D-15CA44BACAFF}" type="pres">
      <dgm:prSet presAssocID="{82C9986A-E405-467F-AF48-769CAFC54097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A0BADF-7652-4672-914C-C75A718538C5}" type="pres">
      <dgm:prSet presAssocID="{82C9986A-E405-467F-AF48-769CAFC54097}" presName="accent_3" presStyleCnt="0"/>
      <dgm:spPr/>
    </dgm:pt>
    <dgm:pt modelId="{27D78F9E-A110-4743-8587-E0D356494D6E}" type="pres">
      <dgm:prSet presAssocID="{82C9986A-E405-467F-AF48-769CAFC54097}" presName="accentRepeatNode" presStyleLbl="solidFgAcc1" presStyleIdx="2" presStyleCnt="5"/>
      <dgm:spPr/>
    </dgm:pt>
    <dgm:pt modelId="{8825647E-B784-4168-86F8-4BCE38996858}" type="pres">
      <dgm:prSet presAssocID="{912049C1-C692-479D-839E-0949B8E138DD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D6178F-C71F-4360-87D7-A97DB05B3339}" type="pres">
      <dgm:prSet presAssocID="{912049C1-C692-479D-839E-0949B8E138DD}" presName="accent_4" presStyleCnt="0"/>
      <dgm:spPr/>
    </dgm:pt>
    <dgm:pt modelId="{1C296283-DE50-4B21-8405-683C4B8ACB8D}" type="pres">
      <dgm:prSet presAssocID="{912049C1-C692-479D-839E-0949B8E138DD}" presName="accentRepeatNode" presStyleLbl="solidFgAcc1" presStyleIdx="3" presStyleCnt="5"/>
      <dgm:spPr/>
    </dgm:pt>
    <dgm:pt modelId="{6207B5F2-59F1-494A-92DF-2ABA668DD832}" type="pres">
      <dgm:prSet presAssocID="{968E0BA5-D8DD-4B79-AE7F-2F73ECABC202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81C836-51D6-45D5-B859-41406217BC3B}" type="pres">
      <dgm:prSet presAssocID="{968E0BA5-D8DD-4B79-AE7F-2F73ECABC202}" presName="accent_5" presStyleCnt="0"/>
      <dgm:spPr/>
    </dgm:pt>
    <dgm:pt modelId="{FE9C3F79-66F1-4361-B604-3D8D931CA208}" type="pres">
      <dgm:prSet presAssocID="{968E0BA5-D8DD-4B79-AE7F-2F73ECABC202}" presName="accentRepeatNode" presStyleLbl="solidFgAcc1" presStyleIdx="4" presStyleCnt="5"/>
      <dgm:spPr/>
    </dgm:pt>
  </dgm:ptLst>
  <dgm:cxnLst>
    <dgm:cxn modelId="{E9646C8B-B26F-47A1-B496-FF1F0FC6389F}" srcId="{E4917115-F7FE-4D29-AFC5-C781298C582B}" destId="{968E0BA5-D8DD-4B79-AE7F-2F73ECABC202}" srcOrd="4" destOrd="0" parTransId="{6976C84A-12A0-4E3A-AF2D-50210548086B}" sibTransId="{30DB2DD8-DA40-4F16-8D3F-E4EF9E1A4871}"/>
    <dgm:cxn modelId="{4E4A1044-8A3E-44AA-9817-242581E604B4}" type="presOf" srcId="{C8AE945F-861C-4370-BFA0-E4524A4943E8}" destId="{69640B12-450E-455F-8630-3A774F15DDC6}" srcOrd="0" destOrd="0" presId="urn:microsoft.com/office/officeart/2008/layout/VerticalCurvedList"/>
    <dgm:cxn modelId="{3CC5BCFA-FE04-46DC-9BAC-53A3880B40CC}" type="presOf" srcId="{B917A33B-B562-4729-B03C-220302A2F899}" destId="{4577EAB7-B2B1-4736-8751-662793BCD117}" srcOrd="0" destOrd="0" presId="urn:microsoft.com/office/officeart/2008/layout/VerticalCurvedList"/>
    <dgm:cxn modelId="{BD811B48-E2A5-4E70-B252-8D7ADA6B460E}" srcId="{E4917115-F7FE-4D29-AFC5-C781298C582B}" destId="{B917A33B-B562-4729-B03C-220302A2F899}" srcOrd="1" destOrd="0" parTransId="{0B58F7C0-F697-4322-B561-8609647A107D}" sibTransId="{3F0448D8-E32D-4606-ABD8-6EEEA714ABC5}"/>
    <dgm:cxn modelId="{763C36B2-34ED-44A3-8ED1-D3AEE5C90B90}" type="presOf" srcId="{DF6E5835-ADEF-40F3-817D-7324312EB549}" destId="{901636BF-9504-4881-8A88-73A3014276C4}" srcOrd="0" destOrd="0" presId="urn:microsoft.com/office/officeart/2008/layout/VerticalCurvedList"/>
    <dgm:cxn modelId="{5DDCC360-DA9E-4526-95E1-5618DDF16E0C}" type="presOf" srcId="{82C9986A-E405-467F-AF48-769CAFC54097}" destId="{CFC6AA8F-FF9F-496F-9B1D-15CA44BACAFF}" srcOrd="0" destOrd="0" presId="urn:microsoft.com/office/officeart/2008/layout/VerticalCurvedList"/>
    <dgm:cxn modelId="{9CB88368-5565-4972-B991-F2D86F5AD42B}" srcId="{E4917115-F7FE-4D29-AFC5-C781298C582B}" destId="{82C9986A-E405-467F-AF48-769CAFC54097}" srcOrd="2" destOrd="0" parTransId="{2F9E23F1-C189-4764-B5AA-AEB78E793370}" sibTransId="{6DDB5E1C-5D5C-42D8-90D7-9BAF10EE480C}"/>
    <dgm:cxn modelId="{75AB0319-DD4E-4D3D-8B8C-8963A3DCB18C}" type="presOf" srcId="{968E0BA5-D8DD-4B79-AE7F-2F73ECABC202}" destId="{6207B5F2-59F1-494A-92DF-2ABA668DD832}" srcOrd="0" destOrd="0" presId="urn:microsoft.com/office/officeart/2008/layout/VerticalCurvedList"/>
    <dgm:cxn modelId="{C6449CE7-8958-41C0-A332-286090D2D40C}" type="presOf" srcId="{E4917115-F7FE-4D29-AFC5-C781298C582B}" destId="{E66BA165-8FB1-4B50-B218-BA2E8A73AB3B}" srcOrd="0" destOrd="0" presId="urn:microsoft.com/office/officeart/2008/layout/VerticalCurvedList"/>
    <dgm:cxn modelId="{8747B6CB-27BE-4AFC-AD67-88FE97B22A76}" srcId="{E4917115-F7FE-4D29-AFC5-C781298C582B}" destId="{912049C1-C692-479D-839E-0949B8E138DD}" srcOrd="3" destOrd="0" parTransId="{20FAB44A-3177-407D-8EF7-AC3C2AD13F05}" sibTransId="{2588FACD-D092-43AC-9653-AA87E54EAD85}"/>
    <dgm:cxn modelId="{A4F45B52-15A7-4086-B002-A9AECEE6D92D}" srcId="{E4917115-F7FE-4D29-AFC5-C781298C582B}" destId="{C8AE945F-861C-4370-BFA0-E4524A4943E8}" srcOrd="0" destOrd="0" parTransId="{5F45CCB7-3712-409E-A568-DD92741720CD}" sibTransId="{DF6E5835-ADEF-40F3-817D-7324312EB549}"/>
    <dgm:cxn modelId="{D1DFAA81-52E9-4CDF-B19D-75EB226AB94D}" type="presOf" srcId="{912049C1-C692-479D-839E-0949B8E138DD}" destId="{8825647E-B784-4168-86F8-4BCE38996858}" srcOrd="0" destOrd="0" presId="urn:microsoft.com/office/officeart/2008/layout/VerticalCurvedList"/>
    <dgm:cxn modelId="{E7BE8D20-8BCF-413D-BAE1-0914926EA86C}" type="presParOf" srcId="{E66BA165-8FB1-4B50-B218-BA2E8A73AB3B}" destId="{5BBFB67C-B455-4623-BC18-3EF040050728}" srcOrd="0" destOrd="0" presId="urn:microsoft.com/office/officeart/2008/layout/VerticalCurvedList"/>
    <dgm:cxn modelId="{55599B95-5422-446B-BA30-1D429F75EDB6}" type="presParOf" srcId="{5BBFB67C-B455-4623-BC18-3EF040050728}" destId="{1AFDFD53-C7FB-451B-BCF6-79ADB9033D32}" srcOrd="0" destOrd="0" presId="urn:microsoft.com/office/officeart/2008/layout/VerticalCurvedList"/>
    <dgm:cxn modelId="{4E5B254C-6792-41DF-844E-1FB420CB2367}" type="presParOf" srcId="{1AFDFD53-C7FB-451B-BCF6-79ADB9033D32}" destId="{31673619-D182-4DBB-9179-7DFC1B782541}" srcOrd="0" destOrd="0" presId="urn:microsoft.com/office/officeart/2008/layout/VerticalCurvedList"/>
    <dgm:cxn modelId="{328906E8-8439-46B0-8F4B-069C2AD191F6}" type="presParOf" srcId="{1AFDFD53-C7FB-451B-BCF6-79ADB9033D32}" destId="{901636BF-9504-4881-8A88-73A3014276C4}" srcOrd="1" destOrd="0" presId="urn:microsoft.com/office/officeart/2008/layout/VerticalCurvedList"/>
    <dgm:cxn modelId="{B93EFE39-3F3E-4023-A2BB-DB3DCB9C0F5E}" type="presParOf" srcId="{1AFDFD53-C7FB-451B-BCF6-79ADB9033D32}" destId="{802BCF39-2E53-4984-8C1B-B7B54E7F3D12}" srcOrd="2" destOrd="0" presId="urn:microsoft.com/office/officeart/2008/layout/VerticalCurvedList"/>
    <dgm:cxn modelId="{E32210D6-EEC2-4D34-8A14-207A434CB62E}" type="presParOf" srcId="{1AFDFD53-C7FB-451B-BCF6-79ADB9033D32}" destId="{1027495D-C1D1-4EEA-BBAB-04E5C5438115}" srcOrd="3" destOrd="0" presId="urn:microsoft.com/office/officeart/2008/layout/VerticalCurvedList"/>
    <dgm:cxn modelId="{1BED8901-5675-4F2F-AD22-588E98D27464}" type="presParOf" srcId="{5BBFB67C-B455-4623-BC18-3EF040050728}" destId="{69640B12-450E-455F-8630-3A774F15DDC6}" srcOrd="1" destOrd="0" presId="urn:microsoft.com/office/officeart/2008/layout/VerticalCurvedList"/>
    <dgm:cxn modelId="{0ADEB168-2398-409D-B932-8B031C5F12F0}" type="presParOf" srcId="{5BBFB67C-B455-4623-BC18-3EF040050728}" destId="{6D8C75BC-44A7-4A3B-84B8-9F144EAE1391}" srcOrd="2" destOrd="0" presId="urn:microsoft.com/office/officeart/2008/layout/VerticalCurvedList"/>
    <dgm:cxn modelId="{3CEB1F41-B3B6-4E76-8D0D-8F5CF5C0197E}" type="presParOf" srcId="{6D8C75BC-44A7-4A3B-84B8-9F144EAE1391}" destId="{C9363334-07BE-43B3-9585-FD859442065E}" srcOrd="0" destOrd="0" presId="urn:microsoft.com/office/officeart/2008/layout/VerticalCurvedList"/>
    <dgm:cxn modelId="{12A75E54-B9A9-4FE2-9565-C4D9BA38B1E6}" type="presParOf" srcId="{5BBFB67C-B455-4623-BC18-3EF040050728}" destId="{4577EAB7-B2B1-4736-8751-662793BCD117}" srcOrd="3" destOrd="0" presId="urn:microsoft.com/office/officeart/2008/layout/VerticalCurvedList"/>
    <dgm:cxn modelId="{9C9CD5B6-7F9D-4583-A84B-D663D2FA1EB3}" type="presParOf" srcId="{5BBFB67C-B455-4623-BC18-3EF040050728}" destId="{F57CDF72-0526-403A-907B-104D592F5602}" srcOrd="4" destOrd="0" presId="urn:microsoft.com/office/officeart/2008/layout/VerticalCurvedList"/>
    <dgm:cxn modelId="{2F38D075-92B9-4E34-967B-07AE4D4B292F}" type="presParOf" srcId="{F57CDF72-0526-403A-907B-104D592F5602}" destId="{A642C32D-B6FF-4280-A530-C172FD2848E4}" srcOrd="0" destOrd="0" presId="urn:microsoft.com/office/officeart/2008/layout/VerticalCurvedList"/>
    <dgm:cxn modelId="{F9BAA0F9-1FA9-472E-93FA-1BCD400D611A}" type="presParOf" srcId="{5BBFB67C-B455-4623-BC18-3EF040050728}" destId="{CFC6AA8F-FF9F-496F-9B1D-15CA44BACAFF}" srcOrd="5" destOrd="0" presId="urn:microsoft.com/office/officeart/2008/layout/VerticalCurvedList"/>
    <dgm:cxn modelId="{DEB9BF9C-8D66-4367-9729-BE4A50F0856C}" type="presParOf" srcId="{5BBFB67C-B455-4623-BC18-3EF040050728}" destId="{E5A0BADF-7652-4672-914C-C75A718538C5}" srcOrd="6" destOrd="0" presId="urn:microsoft.com/office/officeart/2008/layout/VerticalCurvedList"/>
    <dgm:cxn modelId="{495CE997-D008-45EA-850C-393BF0188614}" type="presParOf" srcId="{E5A0BADF-7652-4672-914C-C75A718538C5}" destId="{27D78F9E-A110-4743-8587-E0D356494D6E}" srcOrd="0" destOrd="0" presId="urn:microsoft.com/office/officeart/2008/layout/VerticalCurvedList"/>
    <dgm:cxn modelId="{2A8504FB-B2CD-4F69-897D-4DF1BBC0EFDA}" type="presParOf" srcId="{5BBFB67C-B455-4623-BC18-3EF040050728}" destId="{8825647E-B784-4168-86F8-4BCE38996858}" srcOrd="7" destOrd="0" presId="urn:microsoft.com/office/officeart/2008/layout/VerticalCurvedList"/>
    <dgm:cxn modelId="{0AE8DBDD-F788-4585-A452-70DC8162C502}" type="presParOf" srcId="{5BBFB67C-B455-4623-BC18-3EF040050728}" destId="{A3D6178F-C71F-4360-87D7-A97DB05B3339}" srcOrd="8" destOrd="0" presId="urn:microsoft.com/office/officeart/2008/layout/VerticalCurvedList"/>
    <dgm:cxn modelId="{91500044-480E-4FF8-98A9-00DE08C49F69}" type="presParOf" srcId="{A3D6178F-C71F-4360-87D7-A97DB05B3339}" destId="{1C296283-DE50-4B21-8405-683C4B8ACB8D}" srcOrd="0" destOrd="0" presId="urn:microsoft.com/office/officeart/2008/layout/VerticalCurvedList"/>
    <dgm:cxn modelId="{3FFB1460-5DEC-42C7-A3E6-BE4A9B520387}" type="presParOf" srcId="{5BBFB67C-B455-4623-BC18-3EF040050728}" destId="{6207B5F2-59F1-494A-92DF-2ABA668DD832}" srcOrd="9" destOrd="0" presId="urn:microsoft.com/office/officeart/2008/layout/VerticalCurvedList"/>
    <dgm:cxn modelId="{7063AC44-9200-49C8-84FF-E77587FBE65B}" type="presParOf" srcId="{5BBFB67C-B455-4623-BC18-3EF040050728}" destId="{7781C836-51D6-45D5-B859-41406217BC3B}" srcOrd="10" destOrd="0" presId="urn:microsoft.com/office/officeart/2008/layout/VerticalCurvedList"/>
    <dgm:cxn modelId="{04C4AE03-C080-462E-83F4-63D559485843}" type="presParOf" srcId="{7781C836-51D6-45D5-B859-41406217BC3B}" destId="{FE9C3F79-66F1-4361-B604-3D8D931CA20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ADF9BB-2072-448F-9270-1DF68BC89B46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6816FA-AEDF-4E10-85DD-ECAE5A3FA868}">
      <dgm:prSet phldrT="[Text]"/>
      <dgm:spPr/>
      <dgm:t>
        <a:bodyPr/>
        <a:lstStyle/>
        <a:p>
          <a:r>
            <a:rPr lang="en-US" dirty="0" smtClean="0"/>
            <a:t>Select the districts suitable for small businesses in Buffalo </a:t>
          </a:r>
          <a:endParaRPr lang="en-US" dirty="0"/>
        </a:p>
      </dgm:t>
    </dgm:pt>
    <dgm:pt modelId="{8EFE699E-7D65-4816-B589-59DE80123A78}" type="parTrans" cxnId="{275770C0-6F53-4187-9BD8-ABB289CD8D4B}">
      <dgm:prSet/>
      <dgm:spPr/>
      <dgm:t>
        <a:bodyPr/>
        <a:lstStyle/>
        <a:p>
          <a:endParaRPr lang="en-US"/>
        </a:p>
      </dgm:t>
    </dgm:pt>
    <dgm:pt modelId="{A5AC6626-6589-4080-9C19-81C542DAC8E7}" type="sibTrans" cxnId="{275770C0-6F53-4187-9BD8-ABB289CD8D4B}">
      <dgm:prSet/>
      <dgm:spPr/>
      <dgm:t>
        <a:bodyPr/>
        <a:lstStyle/>
        <a:p>
          <a:endParaRPr lang="en-US"/>
        </a:p>
      </dgm:t>
    </dgm:pt>
    <dgm:pt modelId="{BEFD30ED-2F07-4F1A-9C63-0B63CB087613}">
      <dgm:prSet phldrT="[Text]"/>
      <dgm:spPr/>
      <dgm:t>
        <a:bodyPr/>
        <a:lstStyle/>
        <a:p>
          <a:r>
            <a:rPr lang="en-US" dirty="0" smtClean="0"/>
            <a:t>Explore the venues in selected districts (Foursquare API)</a:t>
          </a:r>
          <a:endParaRPr lang="en-US" dirty="0"/>
        </a:p>
      </dgm:t>
    </dgm:pt>
    <dgm:pt modelId="{9B1295CE-B769-43CD-A7DA-B113F105134C}" type="parTrans" cxnId="{BBBBE8DA-BB9C-4DB9-9E62-A255D9F4B542}">
      <dgm:prSet/>
      <dgm:spPr/>
      <dgm:t>
        <a:bodyPr/>
        <a:lstStyle/>
        <a:p>
          <a:endParaRPr lang="en-US"/>
        </a:p>
      </dgm:t>
    </dgm:pt>
    <dgm:pt modelId="{05FA453B-0759-45A7-9962-96C763BB6E17}" type="sibTrans" cxnId="{BBBBE8DA-BB9C-4DB9-9E62-A255D9F4B542}">
      <dgm:prSet/>
      <dgm:spPr/>
      <dgm:t>
        <a:bodyPr/>
        <a:lstStyle/>
        <a:p>
          <a:endParaRPr lang="en-US"/>
        </a:p>
      </dgm:t>
    </dgm:pt>
    <dgm:pt modelId="{AB690180-F892-41D8-8205-2125892B59C8}">
      <dgm:prSet phldrT="[Text]"/>
      <dgm:spPr/>
      <dgm:t>
        <a:bodyPr/>
        <a:lstStyle/>
        <a:p>
          <a:r>
            <a:rPr lang="en-US" dirty="0" smtClean="0"/>
            <a:t>What venues are popular in each district (one </a:t>
          </a:r>
          <a:r>
            <a:rPr lang="en-US" dirty="0" smtClean="0"/>
            <a:t>hot </a:t>
          </a:r>
          <a:r>
            <a:rPr lang="en-US" dirty="0" smtClean="0"/>
            <a:t>encoding) </a:t>
          </a:r>
          <a:endParaRPr lang="en-US" dirty="0"/>
        </a:p>
      </dgm:t>
    </dgm:pt>
    <dgm:pt modelId="{2EABCCB8-4D18-4CD9-9C98-5A8BB2DDDF3F}" type="parTrans" cxnId="{B5D5CDF8-4C30-4544-8782-C71CA38167D4}">
      <dgm:prSet/>
      <dgm:spPr/>
      <dgm:t>
        <a:bodyPr/>
        <a:lstStyle/>
        <a:p>
          <a:endParaRPr lang="en-US"/>
        </a:p>
      </dgm:t>
    </dgm:pt>
    <dgm:pt modelId="{F5BC669D-93D4-4772-AB1F-6312F7903381}" type="sibTrans" cxnId="{B5D5CDF8-4C30-4544-8782-C71CA38167D4}">
      <dgm:prSet/>
      <dgm:spPr/>
      <dgm:t>
        <a:bodyPr/>
        <a:lstStyle/>
        <a:p>
          <a:endParaRPr lang="en-US"/>
        </a:p>
      </dgm:t>
    </dgm:pt>
    <dgm:pt modelId="{E532F356-1703-4FEE-B193-A9BB765149A0}">
      <dgm:prSet phldrT="[Text]"/>
      <dgm:spPr/>
      <dgm:t>
        <a:bodyPr/>
        <a:lstStyle/>
        <a:p>
          <a:r>
            <a:rPr lang="en-US" dirty="0" smtClean="0"/>
            <a:t>K-Means Clustering</a:t>
          </a:r>
          <a:endParaRPr lang="en-US" dirty="0"/>
        </a:p>
      </dgm:t>
    </dgm:pt>
    <dgm:pt modelId="{B227D502-79DC-4AB4-8EF3-D32A425BA74B}" type="parTrans" cxnId="{6502BFDC-E88C-4EC2-8DB1-41FF236B8919}">
      <dgm:prSet/>
      <dgm:spPr/>
      <dgm:t>
        <a:bodyPr/>
        <a:lstStyle/>
        <a:p>
          <a:endParaRPr lang="en-US"/>
        </a:p>
      </dgm:t>
    </dgm:pt>
    <dgm:pt modelId="{B53519F1-7B72-4C01-B8D8-32ACD7B49D3A}" type="sibTrans" cxnId="{6502BFDC-E88C-4EC2-8DB1-41FF236B8919}">
      <dgm:prSet/>
      <dgm:spPr/>
      <dgm:t>
        <a:bodyPr/>
        <a:lstStyle/>
        <a:p>
          <a:endParaRPr lang="en-US"/>
        </a:p>
      </dgm:t>
    </dgm:pt>
    <dgm:pt modelId="{C30B1E04-17C2-49D9-87E4-CB4862A4C0AF}" type="pres">
      <dgm:prSet presAssocID="{B6ADF9BB-2072-448F-9270-1DF68BC89B46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AE1221D-BB3B-4264-BBB7-598C9A656B44}" type="pres">
      <dgm:prSet presAssocID="{B6ADF9BB-2072-448F-9270-1DF68BC89B46}" presName="dummyMaxCanvas" presStyleCnt="0">
        <dgm:presLayoutVars/>
      </dgm:prSet>
      <dgm:spPr/>
    </dgm:pt>
    <dgm:pt modelId="{F96F2302-7CF6-4F5D-B556-3CE7326754F1}" type="pres">
      <dgm:prSet presAssocID="{B6ADF9BB-2072-448F-9270-1DF68BC89B46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95A5AB-6C6C-42D1-BFE0-4123471319DB}" type="pres">
      <dgm:prSet presAssocID="{B6ADF9BB-2072-448F-9270-1DF68BC89B46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53ACFC-4450-4558-A975-BE0E88972D36}" type="pres">
      <dgm:prSet presAssocID="{B6ADF9BB-2072-448F-9270-1DF68BC89B46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5D286B-E77C-471D-A80A-2DBE9BE6E2DD}" type="pres">
      <dgm:prSet presAssocID="{B6ADF9BB-2072-448F-9270-1DF68BC89B46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C155A3-47CC-4165-83B7-337A48A84017}" type="pres">
      <dgm:prSet presAssocID="{B6ADF9BB-2072-448F-9270-1DF68BC89B46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AE173F-EAC4-4123-ADA5-08FDADF0D75C}" type="pres">
      <dgm:prSet presAssocID="{B6ADF9BB-2072-448F-9270-1DF68BC89B46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EAF48C-6037-433A-B55F-F08287465CC0}" type="pres">
      <dgm:prSet presAssocID="{B6ADF9BB-2072-448F-9270-1DF68BC89B46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145944-1DD1-44B0-A220-892FC838F121}" type="pres">
      <dgm:prSet presAssocID="{B6ADF9BB-2072-448F-9270-1DF68BC89B46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66E59A-0571-4EAE-9BDC-1E83D8ABE3E8}" type="pres">
      <dgm:prSet presAssocID="{B6ADF9BB-2072-448F-9270-1DF68BC89B46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C1BD98-5B8A-4C80-83C6-AB1A53B75982}" type="pres">
      <dgm:prSet presAssocID="{B6ADF9BB-2072-448F-9270-1DF68BC89B46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82BBB-C673-4826-882B-85EFDBD3CAD4}" type="pres">
      <dgm:prSet presAssocID="{B6ADF9BB-2072-448F-9270-1DF68BC89B46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4FC6F89-F291-4062-A8E5-24B3106D0053}" type="presOf" srcId="{E532F356-1703-4FEE-B193-A9BB765149A0}" destId="{A0B82BBB-C673-4826-882B-85EFDBD3CAD4}" srcOrd="1" destOrd="0" presId="urn:microsoft.com/office/officeart/2005/8/layout/vProcess5"/>
    <dgm:cxn modelId="{4CB3D698-524A-4E51-B2B1-7B26274AF7B0}" type="presOf" srcId="{BEFD30ED-2F07-4F1A-9C63-0B63CB087613}" destId="{FB66E59A-0571-4EAE-9BDC-1E83D8ABE3E8}" srcOrd="1" destOrd="0" presId="urn:microsoft.com/office/officeart/2005/8/layout/vProcess5"/>
    <dgm:cxn modelId="{275770C0-6F53-4187-9BD8-ABB289CD8D4B}" srcId="{B6ADF9BB-2072-448F-9270-1DF68BC89B46}" destId="{C16816FA-AEDF-4E10-85DD-ECAE5A3FA868}" srcOrd="0" destOrd="0" parTransId="{8EFE699E-7D65-4816-B589-59DE80123A78}" sibTransId="{A5AC6626-6589-4080-9C19-81C542DAC8E7}"/>
    <dgm:cxn modelId="{2EC04C93-ADCE-472D-86B1-ED410BD343A3}" type="presOf" srcId="{BEFD30ED-2F07-4F1A-9C63-0B63CB087613}" destId="{7395A5AB-6C6C-42D1-BFE0-4123471319DB}" srcOrd="0" destOrd="0" presId="urn:microsoft.com/office/officeart/2005/8/layout/vProcess5"/>
    <dgm:cxn modelId="{7D33CB5D-7671-4069-A494-104A17F25B47}" type="presOf" srcId="{C16816FA-AEDF-4E10-85DD-ECAE5A3FA868}" destId="{E8145944-1DD1-44B0-A220-892FC838F121}" srcOrd="1" destOrd="0" presId="urn:microsoft.com/office/officeart/2005/8/layout/vProcess5"/>
    <dgm:cxn modelId="{20BC7C14-FBE2-42B6-8743-3F9E90D0EA5A}" type="presOf" srcId="{05FA453B-0759-45A7-9962-96C763BB6E17}" destId="{4BAE173F-EAC4-4123-ADA5-08FDADF0D75C}" srcOrd="0" destOrd="0" presId="urn:microsoft.com/office/officeart/2005/8/layout/vProcess5"/>
    <dgm:cxn modelId="{54509133-681F-4A1F-85BF-A7C68B2529F0}" type="presOf" srcId="{AB690180-F892-41D8-8205-2125892B59C8}" destId="{4DC1BD98-5B8A-4C80-83C6-AB1A53B75982}" srcOrd="1" destOrd="0" presId="urn:microsoft.com/office/officeart/2005/8/layout/vProcess5"/>
    <dgm:cxn modelId="{2E6BBD76-6439-4101-86E7-286AB1705DB2}" type="presOf" srcId="{C16816FA-AEDF-4E10-85DD-ECAE5A3FA868}" destId="{F96F2302-7CF6-4F5D-B556-3CE7326754F1}" srcOrd="0" destOrd="0" presId="urn:microsoft.com/office/officeart/2005/8/layout/vProcess5"/>
    <dgm:cxn modelId="{B5D5CDF8-4C30-4544-8782-C71CA38167D4}" srcId="{B6ADF9BB-2072-448F-9270-1DF68BC89B46}" destId="{AB690180-F892-41D8-8205-2125892B59C8}" srcOrd="2" destOrd="0" parTransId="{2EABCCB8-4D18-4CD9-9C98-5A8BB2DDDF3F}" sibTransId="{F5BC669D-93D4-4772-AB1F-6312F7903381}"/>
    <dgm:cxn modelId="{E23AFF03-1B5F-481B-BF7E-960C8C20F3D3}" type="presOf" srcId="{B6ADF9BB-2072-448F-9270-1DF68BC89B46}" destId="{C30B1E04-17C2-49D9-87E4-CB4862A4C0AF}" srcOrd="0" destOrd="0" presId="urn:microsoft.com/office/officeart/2005/8/layout/vProcess5"/>
    <dgm:cxn modelId="{6502BFDC-E88C-4EC2-8DB1-41FF236B8919}" srcId="{B6ADF9BB-2072-448F-9270-1DF68BC89B46}" destId="{E532F356-1703-4FEE-B193-A9BB765149A0}" srcOrd="3" destOrd="0" parTransId="{B227D502-79DC-4AB4-8EF3-D32A425BA74B}" sibTransId="{B53519F1-7B72-4C01-B8D8-32ACD7B49D3A}"/>
    <dgm:cxn modelId="{2F3292F4-F157-431D-BC54-B6565668E016}" type="presOf" srcId="{AB690180-F892-41D8-8205-2125892B59C8}" destId="{CC53ACFC-4450-4558-A975-BE0E88972D36}" srcOrd="0" destOrd="0" presId="urn:microsoft.com/office/officeart/2005/8/layout/vProcess5"/>
    <dgm:cxn modelId="{CFA197E9-769D-4413-AB20-F976D0318105}" type="presOf" srcId="{F5BC669D-93D4-4772-AB1F-6312F7903381}" destId="{D3EAF48C-6037-433A-B55F-F08287465CC0}" srcOrd="0" destOrd="0" presId="urn:microsoft.com/office/officeart/2005/8/layout/vProcess5"/>
    <dgm:cxn modelId="{BBBBE8DA-BB9C-4DB9-9E62-A255D9F4B542}" srcId="{B6ADF9BB-2072-448F-9270-1DF68BC89B46}" destId="{BEFD30ED-2F07-4F1A-9C63-0B63CB087613}" srcOrd="1" destOrd="0" parTransId="{9B1295CE-B769-43CD-A7DA-B113F105134C}" sibTransId="{05FA453B-0759-45A7-9962-96C763BB6E17}"/>
    <dgm:cxn modelId="{8BBCE14B-7EF4-4290-9E62-4617CBC8BE9F}" type="presOf" srcId="{A5AC6626-6589-4080-9C19-81C542DAC8E7}" destId="{3FC155A3-47CC-4165-83B7-337A48A84017}" srcOrd="0" destOrd="0" presId="urn:microsoft.com/office/officeart/2005/8/layout/vProcess5"/>
    <dgm:cxn modelId="{BA898327-5C2D-453F-8839-7D741CF6CAFD}" type="presOf" srcId="{E532F356-1703-4FEE-B193-A9BB765149A0}" destId="{AF5D286B-E77C-471D-A80A-2DBE9BE6E2DD}" srcOrd="0" destOrd="0" presId="urn:microsoft.com/office/officeart/2005/8/layout/vProcess5"/>
    <dgm:cxn modelId="{912A5DD3-E43B-4D71-90EB-6F4C0160C274}" type="presParOf" srcId="{C30B1E04-17C2-49D9-87E4-CB4862A4C0AF}" destId="{7AE1221D-BB3B-4264-BBB7-598C9A656B44}" srcOrd="0" destOrd="0" presId="urn:microsoft.com/office/officeart/2005/8/layout/vProcess5"/>
    <dgm:cxn modelId="{2BD48848-0E36-48A5-BCA7-6431BFDCDB22}" type="presParOf" srcId="{C30B1E04-17C2-49D9-87E4-CB4862A4C0AF}" destId="{F96F2302-7CF6-4F5D-B556-3CE7326754F1}" srcOrd="1" destOrd="0" presId="urn:microsoft.com/office/officeart/2005/8/layout/vProcess5"/>
    <dgm:cxn modelId="{9D82E599-1454-4419-9B3A-0B31CA3A4207}" type="presParOf" srcId="{C30B1E04-17C2-49D9-87E4-CB4862A4C0AF}" destId="{7395A5AB-6C6C-42D1-BFE0-4123471319DB}" srcOrd="2" destOrd="0" presId="urn:microsoft.com/office/officeart/2005/8/layout/vProcess5"/>
    <dgm:cxn modelId="{12858BD6-143A-44EE-8804-D1B41C415C6D}" type="presParOf" srcId="{C30B1E04-17C2-49D9-87E4-CB4862A4C0AF}" destId="{CC53ACFC-4450-4558-A975-BE0E88972D36}" srcOrd="3" destOrd="0" presId="urn:microsoft.com/office/officeart/2005/8/layout/vProcess5"/>
    <dgm:cxn modelId="{D079AEB5-C1CE-41DB-8E64-7CBA51245C63}" type="presParOf" srcId="{C30B1E04-17C2-49D9-87E4-CB4862A4C0AF}" destId="{AF5D286B-E77C-471D-A80A-2DBE9BE6E2DD}" srcOrd="4" destOrd="0" presId="urn:microsoft.com/office/officeart/2005/8/layout/vProcess5"/>
    <dgm:cxn modelId="{B117D189-5B96-46EC-93B0-C77A901CBA78}" type="presParOf" srcId="{C30B1E04-17C2-49D9-87E4-CB4862A4C0AF}" destId="{3FC155A3-47CC-4165-83B7-337A48A84017}" srcOrd="5" destOrd="0" presId="urn:microsoft.com/office/officeart/2005/8/layout/vProcess5"/>
    <dgm:cxn modelId="{61DBDB7A-3C11-4DDA-857B-73ACE8FCF273}" type="presParOf" srcId="{C30B1E04-17C2-49D9-87E4-CB4862A4C0AF}" destId="{4BAE173F-EAC4-4123-ADA5-08FDADF0D75C}" srcOrd="6" destOrd="0" presId="urn:microsoft.com/office/officeart/2005/8/layout/vProcess5"/>
    <dgm:cxn modelId="{E2AAF929-08AB-455E-9DCF-CE4B3DE22802}" type="presParOf" srcId="{C30B1E04-17C2-49D9-87E4-CB4862A4C0AF}" destId="{D3EAF48C-6037-433A-B55F-F08287465CC0}" srcOrd="7" destOrd="0" presId="urn:microsoft.com/office/officeart/2005/8/layout/vProcess5"/>
    <dgm:cxn modelId="{C9F4EDA7-B524-446A-80F0-2D85BBD14490}" type="presParOf" srcId="{C30B1E04-17C2-49D9-87E4-CB4862A4C0AF}" destId="{E8145944-1DD1-44B0-A220-892FC838F121}" srcOrd="8" destOrd="0" presId="urn:microsoft.com/office/officeart/2005/8/layout/vProcess5"/>
    <dgm:cxn modelId="{F2688146-3C93-4DD9-8733-0F610211D73D}" type="presParOf" srcId="{C30B1E04-17C2-49D9-87E4-CB4862A4C0AF}" destId="{FB66E59A-0571-4EAE-9BDC-1E83D8ABE3E8}" srcOrd="9" destOrd="0" presId="urn:microsoft.com/office/officeart/2005/8/layout/vProcess5"/>
    <dgm:cxn modelId="{17AC5426-BCF7-4714-A21F-B9E6E480232C}" type="presParOf" srcId="{C30B1E04-17C2-49D9-87E4-CB4862A4C0AF}" destId="{4DC1BD98-5B8A-4C80-83C6-AB1A53B75982}" srcOrd="10" destOrd="0" presId="urn:microsoft.com/office/officeart/2005/8/layout/vProcess5"/>
    <dgm:cxn modelId="{10054E5E-5E3A-43BF-A9A9-1115B9AB7AA0}" type="presParOf" srcId="{C30B1E04-17C2-49D9-87E4-CB4862A4C0AF}" destId="{A0B82BBB-C673-4826-882B-85EFDBD3CAD4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1636BF-9504-4881-8A88-73A3014276C4}">
      <dsp:nvSpPr>
        <dsp:cNvPr id="0" name=""/>
        <dsp:cNvSpPr/>
      </dsp:nvSpPr>
      <dsp:spPr>
        <a:xfrm>
          <a:off x="-5498247" y="-841826"/>
          <a:ext cx="6546598" cy="6546598"/>
        </a:xfrm>
        <a:prstGeom prst="blockArc">
          <a:avLst>
            <a:gd name="adj1" fmla="val 18900000"/>
            <a:gd name="adj2" fmla="val 2700000"/>
            <a:gd name="adj3" fmla="val 330"/>
          </a:avLst>
        </a:prstGeom>
        <a:noFill/>
        <a:ln w="34925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640B12-450E-455F-8630-3A774F15DDC6}">
      <dsp:nvSpPr>
        <dsp:cNvPr id="0" name=""/>
        <dsp:cNvSpPr/>
      </dsp:nvSpPr>
      <dsp:spPr>
        <a:xfrm>
          <a:off x="458365" y="303836"/>
          <a:ext cx="6674729" cy="6080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50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B</a:t>
          </a:r>
          <a:r>
            <a:rPr lang="en-US" altLang="zh-CN" sz="3300" kern="1200" dirty="0" smtClean="0"/>
            <a:t>ackground</a:t>
          </a:r>
          <a:endParaRPr lang="en-US" sz="3300" kern="1200" dirty="0"/>
        </a:p>
      </dsp:txBody>
      <dsp:txXfrm>
        <a:off x="458365" y="303836"/>
        <a:ext cx="6674729" cy="608062"/>
      </dsp:txXfrm>
    </dsp:sp>
    <dsp:sp modelId="{C9363334-07BE-43B3-9585-FD859442065E}">
      <dsp:nvSpPr>
        <dsp:cNvPr id="0" name=""/>
        <dsp:cNvSpPr/>
      </dsp:nvSpPr>
      <dsp:spPr>
        <a:xfrm>
          <a:off x="78326" y="227828"/>
          <a:ext cx="760078" cy="7600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77EAB7-B2B1-4736-8751-662793BCD117}">
      <dsp:nvSpPr>
        <dsp:cNvPr id="0" name=""/>
        <dsp:cNvSpPr/>
      </dsp:nvSpPr>
      <dsp:spPr>
        <a:xfrm>
          <a:off x="894085" y="1215638"/>
          <a:ext cx="6239009" cy="6080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50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0" i="0" kern="1200" dirty="0" smtClean="0"/>
            <a:t>Data Preparation</a:t>
          </a:r>
          <a:endParaRPr lang="en-US" sz="3300" b="0" kern="1200" dirty="0"/>
        </a:p>
      </dsp:txBody>
      <dsp:txXfrm>
        <a:off x="894085" y="1215638"/>
        <a:ext cx="6239009" cy="608062"/>
      </dsp:txXfrm>
    </dsp:sp>
    <dsp:sp modelId="{A642C32D-B6FF-4280-A530-C172FD2848E4}">
      <dsp:nvSpPr>
        <dsp:cNvPr id="0" name=""/>
        <dsp:cNvSpPr/>
      </dsp:nvSpPr>
      <dsp:spPr>
        <a:xfrm>
          <a:off x="514046" y="1139631"/>
          <a:ext cx="760078" cy="7600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C6AA8F-FF9F-496F-9B1D-15CA44BACAFF}">
      <dsp:nvSpPr>
        <dsp:cNvPr id="0" name=""/>
        <dsp:cNvSpPr/>
      </dsp:nvSpPr>
      <dsp:spPr>
        <a:xfrm>
          <a:off x="1027816" y="2127441"/>
          <a:ext cx="6105278" cy="6080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50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0" i="0" kern="1200" dirty="0" smtClean="0"/>
            <a:t>M</a:t>
          </a:r>
          <a:r>
            <a:rPr lang="en-US" altLang="zh-CN" sz="3300" b="0" i="0" kern="1200" dirty="0" smtClean="0"/>
            <a:t>ethodology</a:t>
          </a:r>
          <a:endParaRPr lang="en-US" sz="3300" b="0" kern="1200" dirty="0"/>
        </a:p>
      </dsp:txBody>
      <dsp:txXfrm>
        <a:off x="1027816" y="2127441"/>
        <a:ext cx="6105278" cy="608062"/>
      </dsp:txXfrm>
    </dsp:sp>
    <dsp:sp modelId="{27D78F9E-A110-4743-8587-E0D356494D6E}">
      <dsp:nvSpPr>
        <dsp:cNvPr id="0" name=""/>
        <dsp:cNvSpPr/>
      </dsp:nvSpPr>
      <dsp:spPr>
        <a:xfrm>
          <a:off x="647777" y="2051433"/>
          <a:ext cx="760078" cy="7600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5647E-B784-4168-86F8-4BCE38996858}">
      <dsp:nvSpPr>
        <dsp:cNvPr id="0" name=""/>
        <dsp:cNvSpPr/>
      </dsp:nvSpPr>
      <dsp:spPr>
        <a:xfrm>
          <a:off x="894085" y="3039243"/>
          <a:ext cx="6239009" cy="6080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50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Results &amp; Discussion</a:t>
          </a:r>
          <a:endParaRPr lang="en-US" sz="3300" kern="1200" dirty="0"/>
        </a:p>
      </dsp:txBody>
      <dsp:txXfrm>
        <a:off x="894085" y="3039243"/>
        <a:ext cx="6239009" cy="608062"/>
      </dsp:txXfrm>
    </dsp:sp>
    <dsp:sp modelId="{1C296283-DE50-4B21-8405-683C4B8ACB8D}">
      <dsp:nvSpPr>
        <dsp:cNvPr id="0" name=""/>
        <dsp:cNvSpPr/>
      </dsp:nvSpPr>
      <dsp:spPr>
        <a:xfrm>
          <a:off x="514046" y="2963235"/>
          <a:ext cx="760078" cy="7600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07B5F2-59F1-494A-92DF-2ABA668DD832}">
      <dsp:nvSpPr>
        <dsp:cNvPr id="0" name=""/>
        <dsp:cNvSpPr/>
      </dsp:nvSpPr>
      <dsp:spPr>
        <a:xfrm>
          <a:off x="458365" y="3951045"/>
          <a:ext cx="6674729" cy="6080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50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Conclusion</a:t>
          </a:r>
          <a:endParaRPr lang="en-US" sz="3300" kern="1200" dirty="0"/>
        </a:p>
      </dsp:txBody>
      <dsp:txXfrm>
        <a:off x="458365" y="3951045"/>
        <a:ext cx="6674729" cy="608062"/>
      </dsp:txXfrm>
    </dsp:sp>
    <dsp:sp modelId="{FE9C3F79-66F1-4361-B604-3D8D931CA208}">
      <dsp:nvSpPr>
        <dsp:cNvPr id="0" name=""/>
        <dsp:cNvSpPr/>
      </dsp:nvSpPr>
      <dsp:spPr>
        <a:xfrm>
          <a:off x="78326" y="3875037"/>
          <a:ext cx="760078" cy="7600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6F2302-7CF6-4F5D-B556-3CE7326754F1}">
      <dsp:nvSpPr>
        <dsp:cNvPr id="0" name=""/>
        <dsp:cNvSpPr/>
      </dsp:nvSpPr>
      <dsp:spPr>
        <a:xfrm>
          <a:off x="0" y="0"/>
          <a:ext cx="6248680" cy="11620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Select the districts suitable for small businesses in Buffalo </a:t>
          </a:r>
          <a:endParaRPr lang="en-US" sz="2700" kern="1200" dirty="0"/>
        </a:p>
      </dsp:txBody>
      <dsp:txXfrm>
        <a:off x="34036" y="34036"/>
        <a:ext cx="4896497" cy="1094019"/>
      </dsp:txXfrm>
    </dsp:sp>
    <dsp:sp modelId="{7395A5AB-6C6C-42D1-BFE0-4123471319DB}">
      <dsp:nvSpPr>
        <dsp:cNvPr id="0" name=""/>
        <dsp:cNvSpPr/>
      </dsp:nvSpPr>
      <dsp:spPr>
        <a:xfrm>
          <a:off x="523327" y="1373381"/>
          <a:ext cx="6248680" cy="11620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Explore the venues in selected districts (Foursquare API)</a:t>
          </a:r>
          <a:endParaRPr lang="en-US" sz="2700" kern="1200" dirty="0"/>
        </a:p>
      </dsp:txBody>
      <dsp:txXfrm>
        <a:off x="557363" y="1407417"/>
        <a:ext cx="4901922" cy="1094019"/>
      </dsp:txXfrm>
    </dsp:sp>
    <dsp:sp modelId="{CC53ACFC-4450-4558-A975-BE0E88972D36}">
      <dsp:nvSpPr>
        <dsp:cNvPr id="0" name=""/>
        <dsp:cNvSpPr/>
      </dsp:nvSpPr>
      <dsp:spPr>
        <a:xfrm>
          <a:off x="1038843" y="2746762"/>
          <a:ext cx="6248680" cy="11620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What venues are popular in each district (one </a:t>
          </a:r>
          <a:r>
            <a:rPr lang="en-US" sz="2700" kern="1200" dirty="0" smtClean="0"/>
            <a:t>hot </a:t>
          </a:r>
          <a:r>
            <a:rPr lang="en-US" sz="2700" kern="1200" dirty="0" smtClean="0"/>
            <a:t>encoding) </a:t>
          </a:r>
          <a:endParaRPr lang="en-US" sz="2700" kern="1200" dirty="0"/>
        </a:p>
      </dsp:txBody>
      <dsp:txXfrm>
        <a:off x="1072879" y="2780798"/>
        <a:ext cx="4909733" cy="1094019"/>
      </dsp:txXfrm>
    </dsp:sp>
    <dsp:sp modelId="{AF5D286B-E77C-471D-A80A-2DBE9BE6E2DD}">
      <dsp:nvSpPr>
        <dsp:cNvPr id="0" name=""/>
        <dsp:cNvSpPr/>
      </dsp:nvSpPr>
      <dsp:spPr>
        <a:xfrm>
          <a:off x="1562170" y="4120143"/>
          <a:ext cx="6248680" cy="11620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K-Means Clustering</a:t>
          </a:r>
          <a:endParaRPr lang="en-US" sz="2700" kern="1200" dirty="0"/>
        </a:p>
      </dsp:txBody>
      <dsp:txXfrm>
        <a:off x="1596206" y="4154179"/>
        <a:ext cx="4901922" cy="1094019"/>
      </dsp:txXfrm>
    </dsp:sp>
    <dsp:sp modelId="{3FC155A3-47CC-4165-83B7-337A48A84017}">
      <dsp:nvSpPr>
        <dsp:cNvPr id="0" name=""/>
        <dsp:cNvSpPr/>
      </dsp:nvSpPr>
      <dsp:spPr>
        <a:xfrm>
          <a:off x="5493321" y="890056"/>
          <a:ext cx="755359" cy="75535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5663277" y="890056"/>
        <a:ext cx="415447" cy="568408"/>
      </dsp:txXfrm>
    </dsp:sp>
    <dsp:sp modelId="{4BAE173F-EAC4-4123-ADA5-08FDADF0D75C}">
      <dsp:nvSpPr>
        <dsp:cNvPr id="0" name=""/>
        <dsp:cNvSpPr/>
      </dsp:nvSpPr>
      <dsp:spPr>
        <a:xfrm>
          <a:off x="6016648" y="2263437"/>
          <a:ext cx="755359" cy="75535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6186604" y="2263437"/>
        <a:ext cx="415447" cy="568408"/>
      </dsp:txXfrm>
    </dsp:sp>
    <dsp:sp modelId="{D3EAF48C-6037-433A-B55F-F08287465CC0}">
      <dsp:nvSpPr>
        <dsp:cNvPr id="0" name=""/>
        <dsp:cNvSpPr/>
      </dsp:nvSpPr>
      <dsp:spPr>
        <a:xfrm>
          <a:off x="6532164" y="3636818"/>
          <a:ext cx="755359" cy="75535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6702120" y="3636818"/>
        <a:ext cx="415447" cy="5684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2EA594-8848-4898-888E-3676CC81166A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AFA694-3A03-4706-9333-A254D0C81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95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788454"/>
            <a:ext cx="6270922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3956280"/>
            <a:ext cx="512375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E8F2CF8-9BE8-44EF-89B7-41132392E734}" type="datetime1">
              <a:rPr lang="en-US" smtClean="0"/>
              <a:t>6/25/2020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D6C7917-4259-4E23-A858-7AFD65FDC86A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64643" y="744469"/>
            <a:ext cx="8005589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2749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964B-789F-4961-ADCC-B86A5E59FF0B}" type="datetime1">
              <a:rPr lang="en-US" smtClean="0"/>
              <a:t>6/25/2020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C7917-4259-4E23-A858-7AFD65FDC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18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EB6FE-B8FA-4E32-9DED-4B881ED07E8E}" type="datetime1">
              <a:rPr lang="en-US" smtClean="0"/>
              <a:t>6/25/2020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C7917-4259-4E23-A858-7AFD65FDC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021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5D729-A670-4B59-BDFE-AC13D874BE9C}" type="datetime1">
              <a:rPr lang="en-US" smtClean="0"/>
              <a:t>6/25/2020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C7917-4259-4E23-A858-7AFD65FDC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010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530DB3-FB93-4C87-98B9-87CA4AABE62D}" type="datetime1">
              <a:rPr lang="en-US" smtClean="0"/>
              <a:t>6/25/2020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D6C7917-4259-4E23-A858-7AFD65FDC86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443283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56BF9-D211-491E-A82C-FBD9C7F0BC06}" type="datetime1">
              <a:rPr lang="en-US" smtClean="0"/>
              <a:t>6/25/2020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C7917-4259-4E23-A858-7AFD65FDC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198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33DC8-B6E8-41EC-AEA2-460EF09DAC92}" type="datetime1">
              <a:rPr lang="en-US" smtClean="0"/>
              <a:t>6/25/2020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C7917-4259-4E23-A858-7AFD65FDC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997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EDA27-46DF-4012-A0BF-65BDEDFA9143}" type="datetime1">
              <a:rPr lang="en-US" smtClean="0"/>
              <a:t>6/25/2020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C7917-4259-4E23-A858-7AFD65FDC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9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FDA2F-8403-49C1-BBCB-704FD19C5673}" type="datetime1">
              <a:rPr lang="en-US" smtClean="0"/>
              <a:t>6/25/2020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C7917-4259-4E23-A858-7AFD65FDC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750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D96EF6D-D776-42F7-AEF8-B0D9C2FC9C9A}" type="datetime1">
              <a:rPr lang="en-US" smtClean="0"/>
              <a:t>6/25/2020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D6C7917-4259-4E23-A858-7AFD65FDC86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44543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59DF376-B374-4E12-8AD7-050EEACD1E9E}" type="datetime1">
              <a:rPr lang="en-US" smtClean="0"/>
              <a:t>6/25/2020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D6C7917-4259-4E23-A858-7AFD65FDC86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17685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DAD0C0E0-618A-4D6C-B387-73497EB421E4}" type="datetime1">
              <a:rPr lang="en-US" smtClean="0"/>
              <a:t>6/25/2020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BD6C7917-4259-4E23-A858-7AFD65FDC86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23688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0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opendatasoft.com/explore/dataset/us-zip-code-latitude-and-longitude/table/?q=buffalo" TargetMode="External"/><Relationship Id="rId2" Type="http://schemas.openxmlformats.org/officeDocument/2006/relationships/hyperlink" Target="https://www.zip-codes.com/city/ny-buffalo.as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2905" y="1322428"/>
            <a:ext cx="5980107" cy="2098226"/>
          </a:xfrm>
        </p:spPr>
        <p:txBody>
          <a:bodyPr/>
          <a:lstStyle/>
          <a:p>
            <a:r>
              <a:rPr lang="en-US" sz="3600" dirty="0" smtClean="0"/>
              <a:t>Capstone </a:t>
            </a:r>
            <a:r>
              <a:rPr lang="en-US" sz="3600" dirty="0"/>
              <a:t>Project — 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A </a:t>
            </a:r>
            <a:r>
              <a:rPr lang="en-US" sz="3600" dirty="0"/>
              <a:t>Study on small business in Buffalo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06/24/2020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C7917-4259-4E23-A858-7AFD65FDC86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56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4153" y="266008"/>
            <a:ext cx="4804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Results &amp; Discussion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C7917-4259-4E23-A858-7AFD65FDC86A}" type="slidenum">
              <a:rPr lang="en-US" smtClean="0"/>
              <a:t>10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14153" y="880655"/>
            <a:ext cx="7287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K Means Clustering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116" y="3647419"/>
            <a:ext cx="4352921" cy="26276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537" y="1563997"/>
            <a:ext cx="6524849" cy="180018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51011" y="4031364"/>
            <a:ext cx="25824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Three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Cluster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0: 14224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, 14225 and 14226 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Cluster 1: 14215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Cluster 2: 14221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Left Arrow 10"/>
          <p:cNvSpPr/>
          <p:nvPr/>
        </p:nvSpPr>
        <p:spPr>
          <a:xfrm>
            <a:off x="3496524" y="4770028"/>
            <a:ext cx="473825" cy="38238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84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4153" y="266008"/>
            <a:ext cx="4804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C7917-4259-4E23-A858-7AFD65FDC86A}" type="slidenum">
              <a:rPr lang="en-US" smtClean="0"/>
              <a:t>11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83835" y="1124794"/>
            <a:ext cx="721202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a typeface="DengXian"/>
                <a:cs typeface="Times New Roman" panose="02020603050405020304" pitchFamily="18" charset="0"/>
              </a:rPr>
              <a:t>Overall, coffee shops, sandwich places and pizza places are the three most popular venues in five major districts (14215, 14221, 14224, 14225 and 14226) in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a typeface="DengXian"/>
                <a:cs typeface="Times New Roman" panose="02020603050405020304" pitchFamily="18" charset="0"/>
              </a:rPr>
              <a:t>Buffalo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dirty="0">
              <a:solidFill>
                <a:schemeClr val="accent3">
                  <a:lumMod val="75000"/>
                </a:schemeClr>
              </a:solidFill>
              <a:ea typeface="DengXian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a typeface="DengXian"/>
                <a:cs typeface="Times New Roman" panose="02020603050405020304" pitchFamily="18" charset="0"/>
              </a:rPr>
              <a:t>District 14221 is more likely to have more potential customers, and coffee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a typeface="DengXian"/>
                <a:cs typeface="Times New Roman" panose="02020603050405020304" pitchFamily="18" charset="0"/>
              </a:rPr>
              <a:t>shops,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a typeface="DengXian"/>
                <a:cs typeface="Times New Roman" panose="02020603050405020304" pitchFamily="18" charset="0"/>
              </a:rPr>
              <a:t>Italian restaurants and ice cream shops are most popular in this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a typeface="DengXian"/>
                <a:cs typeface="Times New Roman" panose="02020603050405020304" pitchFamily="18" charset="0"/>
              </a:rPr>
              <a:t>area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dirty="0">
              <a:solidFill>
                <a:schemeClr val="accent3">
                  <a:lumMod val="75000"/>
                </a:schemeClr>
              </a:solidFill>
              <a:ea typeface="DengXian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a typeface="DengXian"/>
                <a:cs typeface="Times New Roman" panose="02020603050405020304" pitchFamily="18" charset="0"/>
              </a:rPr>
              <a:t>District 14225 and 14226 has more venues survived. In district 14225, clothing stores, sandwich places and cosmetics shops are more popular; in district 14226, Chinese restaurants and pizza places are more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a typeface="DengXian"/>
                <a:cs typeface="Times New Roman" panose="02020603050405020304" pitchFamily="18" charset="0"/>
              </a:rPr>
              <a:t>popular </a:t>
            </a:r>
            <a:endParaRPr lang="en-US" dirty="0">
              <a:solidFill>
                <a:schemeClr val="accent3">
                  <a:lumMod val="75000"/>
                </a:schemeClr>
              </a:solidFill>
              <a:ea typeface="DengXian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7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315" y="78971"/>
            <a:ext cx="7200900" cy="835429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3138736"/>
              </p:ext>
            </p:extLst>
          </p:nvPr>
        </p:nvGraphicFramePr>
        <p:xfrm>
          <a:off x="1502525" y="914399"/>
          <a:ext cx="7200900" cy="4862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C7917-4259-4E23-A858-7AFD65FDC86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63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4153" y="266008"/>
            <a:ext cx="4804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C7917-4259-4E23-A858-7AFD65FDC86A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640" y="3275346"/>
            <a:ext cx="3846578" cy="256438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51480" y="5882890"/>
            <a:ext cx="683914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https://en.wikipedia.org/wiki/Buffalo,_New_York</a:t>
            </a:r>
          </a:p>
        </p:txBody>
      </p:sp>
      <p:sp>
        <p:nvSpPr>
          <p:cNvPr id="7" name="Rectangle 6"/>
          <p:cNvSpPr/>
          <p:nvPr/>
        </p:nvSpPr>
        <p:spPr>
          <a:xfrm>
            <a:off x="1173294" y="1025546"/>
            <a:ext cx="71712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Buffalo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is the second largest city in the U.S. state of New York and the largest city in Western New York.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3295" y="2350719"/>
            <a:ext cx="6990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chemeClr val="accent5">
                    <a:lumMod val="75000"/>
                  </a:schemeClr>
                </a:solidFill>
              </a:rPr>
              <a:t>Target audience: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entrepreneurs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or business owners who want to start a new business or invest in the existing businesses in Buffalo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44773" y="3121270"/>
            <a:ext cx="245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Objective: </a:t>
            </a:r>
            <a:endParaRPr lang="en-US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44773" y="3552987"/>
            <a:ext cx="27997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which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district is likely to have more potential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customers 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how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many different types of venues there are in this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district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what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the most popular venues in this area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are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73294" y="1671877"/>
            <a:ext cx="69903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 smtClean="0">
                <a:solidFill>
                  <a:schemeClr val="accent5">
                    <a:lumMod val="75000"/>
                  </a:schemeClr>
                </a:solidFill>
                <a:ea typeface="DengXian"/>
              </a:rPr>
              <a:t>Business problem: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ea typeface="DengXian"/>
              </a:rPr>
              <a:t>you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ea typeface="DengXian"/>
              </a:rPr>
              <a:t>live in Buffalo and plan to do some investment or start your own business. 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60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4153" y="266008"/>
            <a:ext cx="4804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Data Preparation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C7917-4259-4E23-A858-7AFD65FDC86A}" type="slidenum">
              <a:rPr lang="en-US" smtClean="0"/>
              <a:t>4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14153" y="1058666"/>
            <a:ext cx="711723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population data in each district of Buffalo: </a:t>
            </a:r>
            <a:endParaRPr lang="en-US" dirty="0" smtClean="0"/>
          </a:p>
          <a:p>
            <a:r>
              <a:rPr lang="en-US" u="sng" dirty="0" smtClean="0">
                <a:hlinkClick r:id="rId2"/>
              </a:rPr>
              <a:t>https</a:t>
            </a:r>
            <a:r>
              <a:rPr lang="en-US" u="sng" dirty="0">
                <a:hlinkClick r:id="rId2"/>
              </a:rPr>
              <a:t>://</a:t>
            </a:r>
            <a:r>
              <a:rPr lang="en-US" u="sng" dirty="0" smtClean="0">
                <a:hlinkClick r:id="rId2"/>
              </a:rPr>
              <a:t>www.zip-codes.com/city/ny-buffalo.asp</a:t>
            </a:r>
            <a:endParaRPr lang="en-US" u="sng" dirty="0" smtClean="0"/>
          </a:p>
          <a:p>
            <a:endParaRPr lang="en-US" u="sng" dirty="0"/>
          </a:p>
          <a:p>
            <a:endParaRPr lang="en-US" u="sng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zip code latitude and longitude data of Buffalo: </a:t>
            </a:r>
            <a:r>
              <a:rPr lang="en-US" u="sng" dirty="0">
                <a:hlinkClick r:id="rId3"/>
              </a:rPr>
              <a:t>https://public.opendatasoft.com/explore/dataset/us-zip-code-latitude-and-longitude/table/?</a:t>
            </a:r>
            <a:r>
              <a:rPr lang="en-US" u="sng" dirty="0" smtClean="0">
                <a:hlinkClick r:id="rId3"/>
              </a:rPr>
              <a:t>q=buffalo</a:t>
            </a:r>
            <a:endParaRPr lang="en-US" u="sng" dirty="0" smtClean="0"/>
          </a:p>
          <a:p>
            <a:endParaRPr lang="en-US" u="sng" dirty="0"/>
          </a:p>
          <a:p>
            <a:endParaRPr lang="en-US" u="sng" dirty="0" smtClean="0"/>
          </a:p>
          <a:p>
            <a:endParaRPr lang="en-US" u="sng" dirty="0"/>
          </a:p>
          <a:p>
            <a:endParaRPr lang="en-US" u="sng" dirty="0" smtClean="0"/>
          </a:p>
          <a:p>
            <a:endParaRPr lang="en-US" u="sng" dirty="0"/>
          </a:p>
          <a:p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information on venues in </a:t>
            </a:r>
            <a:r>
              <a:rPr lang="en-US" dirty="0" smtClean="0"/>
              <a:t>Buffalo:</a:t>
            </a:r>
          </a:p>
          <a:p>
            <a:r>
              <a:rPr lang="en-US" dirty="0" smtClean="0"/>
              <a:t>obtained </a:t>
            </a:r>
            <a:r>
              <a:rPr lang="en-US" dirty="0"/>
              <a:t>by utilizing Foursquare API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736" y="1776997"/>
            <a:ext cx="2484861" cy="11192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736" y="3967459"/>
            <a:ext cx="5036955" cy="124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7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4153" y="266008"/>
            <a:ext cx="4804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C7917-4259-4E23-A858-7AFD65FDC86A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233618992"/>
              </p:ext>
            </p:extLst>
          </p:nvPr>
        </p:nvGraphicFramePr>
        <p:xfrm>
          <a:off x="925825" y="977250"/>
          <a:ext cx="7810851" cy="5282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833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4153" y="266008"/>
            <a:ext cx="4804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Results &amp; Discussion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C7917-4259-4E23-A858-7AFD65FDC86A}" type="slidenum">
              <a:rPr lang="en-US" smtClean="0"/>
              <a:t>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14153" y="880655"/>
            <a:ext cx="7287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Select </a:t>
            </a:r>
            <a:r>
              <a:rPr lang="en-US" sz="2000" b="1" u="sng" dirty="0"/>
              <a:t>the districts suitable for small businesses in Buffalo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284" y="2823523"/>
            <a:ext cx="5767316" cy="15546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283" y="4526431"/>
            <a:ext cx="3158002" cy="2017951"/>
          </a:xfrm>
          <a:prstGeom prst="rect">
            <a:avLst/>
          </a:prstGeom>
        </p:spPr>
      </p:pic>
      <p:sp>
        <p:nvSpPr>
          <p:cNvPr id="7" name="Bent Arrow 6"/>
          <p:cNvSpPr/>
          <p:nvPr/>
        </p:nvSpPr>
        <p:spPr>
          <a:xfrm rot="16200000" flipH="1">
            <a:off x="2002664" y="3663230"/>
            <a:ext cx="806677" cy="77143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87647" y="2302996"/>
            <a:ext cx="2912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ea typeface="DengXian"/>
              </a:rPr>
              <a:t>population larger than 25,000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194169" y="2721687"/>
            <a:ext cx="782579" cy="3600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8181" y="4715661"/>
            <a:ext cx="3438431" cy="16394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14153" y="1410777"/>
            <a:ext cx="77040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Merged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the population data and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geopoint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data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to get the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population data in each district of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Buffalo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Find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 place where there are more potential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customers--The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larger population, the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better 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063711" y="3412503"/>
            <a:ext cx="490194" cy="9656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4657962" y="5448693"/>
            <a:ext cx="329685" cy="3016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4153" y="266008"/>
            <a:ext cx="4804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Results &amp; Discussion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C7917-4259-4E23-A858-7AFD65FDC86A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14153" y="880655"/>
            <a:ext cx="7287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Explore </a:t>
            </a:r>
            <a:r>
              <a:rPr lang="en-US" sz="2000" b="1" u="sng" dirty="0"/>
              <a:t>the venues in </a:t>
            </a:r>
            <a:r>
              <a:rPr lang="en-US" sz="2000" b="1" u="sng" dirty="0" smtClean="0"/>
              <a:t>selected districts</a:t>
            </a:r>
            <a:endParaRPr lang="en-US" b="1" u="sng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398" y="2388790"/>
            <a:ext cx="4524867" cy="29115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12362" y="5350841"/>
            <a:ext cx="7494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otal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number of unique categories in these selected areas is 130.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362" y="5720173"/>
            <a:ext cx="6844940" cy="5646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4153" y="1372192"/>
            <a:ext cx="7843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By utilizing the Foursquare API, a function to look up the venues was defined 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The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venues in each district were obtained (includes the venue name, latitude, longitude and category data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)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69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4153" y="266008"/>
            <a:ext cx="4804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Results &amp; Discussion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C7917-4259-4E23-A858-7AFD65FDC86A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14153" y="880655"/>
            <a:ext cx="7287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Explore </a:t>
            </a:r>
            <a:r>
              <a:rPr lang="en-US" sz="2000" b="1" u="sng" dirty="0"/>
              <a:t>the venues in </a:t>
            </a:r>
            <a:r>
              <a:rPr lang="en-US" sz="2000" b="1" u="sng" dirty="0" smtClean="0"/>
              <a:t>selected districts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53" y="2000404"/>
            <a:ext cx="3886089" cy="23264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792" y="4119513"/>
            <a:ext cx="3127519" cy="20911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326144" y="2064719"/>
            <a:ext cx="32224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ea typeface="DengXian"/>
                <a:cs typeface="Times New Roman" panose="02020603050405020304" pitchFamily="18" charset="0"/>
              </a:rPr>
              <a:t>The top three venue </a:t>
            </a:r>
            <a:r>
              <a:rPr lang="en-US" dirty="0" smtClean="0">
                <a:solidFill>
                  <a:srgbClr val="C00000"/>
                </a:solidFill>
                <a:ea typeface="DengXian"/>
                <a:cs typeface="Times New Roman" panose="02020603050405020304" pitchFamily="18" charset="0"/>
              </a:rPr>
              <a:t>categories: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  <a:ea typeface="DengXian"/>
                <a:cs typeface="Times New Roman" panose="02020603050405020304" pitchFamily="18" charset="0"/>
              </a:rPr>
              <a:t>coffee shops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  <a:ea typeface="DengXian"/>
                <a:cs typeface="Times New Roman" panose="02020603050405020304" pitchFamily="18" charset="0"/>
              </a:rPr>
              <a:t>sandwich </a:t>
            </a:r>
            <a:r>
              <a:rPr lang="en-US" dirty="0">
                <a:solidFill>
                  <a:srgbClr val="C00000"/>
                </a:solidFill>
                <a:ea typeface="DengXian"/>
                <a:cs typeface="Times New Roman" panose="02020603050405020304" pitchFamily="18" charset="0"/>
              </a:rPr>
              <a:t>places </a:t>
            </a:r>
            <a:endParaRPr lang="en-US" dirty="0" smtClean="0">
              <a:solidFill>
                <a:srgbClr val="C00000"/>
              </a:solidFill>
              <a:ea typeface="DengXian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  <a:ea typeface="DengXian"/>
                <a:cs typeface="Times New Roman" panose="02020603050405020304" pitchFamily="18" charset="0"/>
              </a:rPr>
              <a:t>pizza places </a:t>
            </a:r>
            <a:endParaRPr lang="en-US" dirty="0">
              <a:solidFill>
                <a:srgbClr val="C00000"/>
              </a:solidFill>
              <a:ea typeface="DengXian"/>
              <a:cs typeface="Times New Roman" panose="02020603050405020304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263192" y="3681519"/>
            <a:ext cx="1046375" cy="43799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23332" y="1317419"/>
            <a:ext cx="69517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The number of each unique category was counted and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assorted (5 districts were treated as a whole)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930219" y="2526384"/>
            <a:ext cx="207389" cy="254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92460" y="4702488"/>
            <a:ext cx="423368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Although 14225 and 14226 districts were ranked as the fourth and fifth in </a:t>
            </a:r>
            <a:r>
              <a:rPr lang="en-US" dirty="0" smtClean="0">
                <a:solidFill>
                  <a:srgbClr val="C00000"/>
                </a:solidFill>
              </a:rPr>
              <a:t>population, the </a:t>
            </a:r>
            <a:r>
              <a:rPr lang="en-US" dirty="0">
                <a:solidFill>
                  <a:srgbClr val="C00000"/>
                </a:solidFill>
              </a:rPr>
              <a:t>venue number in these two districts were higher than the other three districts</a:t>
            </a:r>
          </a:p>
        </p:txBody>
      </p:sp>
      <p:sp>
        <p:nvSpPr>
          <p:cNvPr id="13" name="Right Arrow 12"/>
          <p:cNvSpPr/>
          <p:nvPr/>
        </p:nvSpPr>
        <p:spPr>
          <a:xfrm rot="10800000">
            <a:off x="4930219" y="5077542"/>
            <a:ext cx="395925" cy="2580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541443" y="5769204"/>
            <a:ext cx="1007197" cy="52790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8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4153" y="266008"/>
            <a:ext cx="4804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Results &amp; Discussion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C7917-4259-4E23-A858-7AFD65FDC86A}" type="slidenum">
              <a:rPr lang="en-US" smtClean="0"/>
              <a:t>9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14153" y="880655"/>
            <a:ext cx="7287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One hot coding</a:t>
            </a:r>
            <a:endParaRPr lang="en-US" b="1" u="sng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552" y="1280765"/>
            <a:ext cx="1670449" cy="50418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882" y="1919515"/>
            <a:ext cx="5413710" cy="24545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4153" y="1415474"/>
            <a:ext cx="5335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Transform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categorical data into numerical data</a:t>
            </a:r>
          </a:p>
        </p:txBody>
      </p:sp>
      <p:sp>
        <p:nvSpPr>
          <p:cNvPr id="6" name="Right Arrow 5"/>
          <p:cNvSpPr/>
          <p:nvPr/>
        </p:nvSpPr>
        <p:spPr>
          <a:xfrm>
            <a:off x="6655324" y="3223967"/>
            <a:ext cx="263950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14152" y="4678030"/>
            <a:ext cx="564117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District 14221: coffee shops, Italian restaurants and ice cream shops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are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more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popular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District 14225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: clothing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stores, sandwich places and cosmetics shops are more popular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District 14226: Chinese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restaurants and pizza places are more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popular 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7145275" y="4510875"/>
            <a:ext cx="1628454" cy="51611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297159" y="2480633"/>
            <a:ext cx="1477842" cy="49876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221853" y="5536276"/>
            <a:ext cx="1628454" cy="41542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800000">
            <a:off x="6655323" y="5536276"/>
            <a:ext cx="263951" cy="207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25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242</TotalTime>
  <Words>556</Words>
  <Application>Microsoft Office PowerPoint</Application>
  <PresentationFormat>On-screen Show (4:3)</PresentationFormat>
  <Paragraphs>87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DengXian</vt:lpstr>
      <vt:lpstr>Arial</vt:lpstr>
      <vt:lpstr>Calibri</vt:lpstr>
      <vt:lpstr>Franklin Gothic Book</vt:lpstr>
      <vt:lpstr>Symbol</vt:lpstr>
      <vt:lpstr>Times New Roman</vt:lpstr>
      <vt:lpstr>Crop</vt:lpstr>
      <vt:lpstr>Capstone Project —  A Study on small business in Buffalo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at Buffalo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Owner</cp:lastModifiedBy>
  <cp:revision>16</cp:revision>
  <dcterms:created xsi:type="dcterms:W3CDTF">2020-06-21T02:25:26Z</dcterms:created>
  <dcterms:modified xsi:type="dcterms:W3CDTF">2020-06-25T18:28:58Z</dcterms:modified>
</cp:coreProperties>
</file>